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32"/>
  </p:notesMasterIdLst>
  <p:sldIdLst>
    <p:sldId id="256" r:id="rId2"/>
    <p:sldId id="258" r:id="rId3"/>
    <p:sldId id="277" r:id="rId4"/>
    <p:sldId id="281" r:id="rId5"/>
    <p:sldId id="272" r:id="rId6"/>
    <p:sldId id="262" r:id="rId7"/>
    <p:sldId id="274" r:id="rId8"/>
    <p:sldId id="271" r:id="rId9"/>
    <p:sldId id="304" r:id="rId10"/>
    <p:sldId id="305" r:id="rId11"/>
    <p:sldId id="306" r:id="rId12"/>
    <p:sldId id="273" r:id="rId13"/>
    <p:sldId id="282" r:id="rId14"/>
    <p:sldId id="275" r:id="rId15"/>
    <p:sldId id="276" r:id="rId16"/>
    <p:sldId id="283" r:id="rId17"/>
    <p:sldId id="286" r:id="rId18"/>
    <p:sldId id="287" r:id="rId19"/>
    <p:sldId id="288" r:id="rId20"/>
    <p:sldId id="289" r:id="rId21"/>
    <p:sldId id="284" r:id="rId22"/>
    <p:sldId id="291" r:id="rId23"/>
    <p:sldId id="294" r:id="rId24"/>
    <p:sldId id="292" r:id="rId25"/>
    <p:sldId id="293" r:id="rId26"/>
    <p:sldId id="285" r:id="rId27"/>
    <p:sldId id="301" r:id="rId28"/>
    <p:sldId id="302" r:id="rId29"/>
    <p:sldId id="295" r:id="rId30"/>
    <p:sldId id="29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808080"/>
    <a:srgbClr val="453C29"/>
    <a:srgbClr val="262626"/>
    <a:srgbClr val="29241D"/>
    <a:srgbClr val="403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99" d="100"/>
          <a:sy n="99" d="100"/>
        </p:scale>
        <p:origin x="138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3FF53-3E26-4424-AE8F-32A2190AC235}" type="datetimeFigureOut">
              <a:rPr lang="en-AU" smtClean="0"/>
              <a:t>4/07/2017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DBB40-6B77-44B0-8C94-222CBDFEC5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31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1E3673D-F1F3-4CD9-AE0C-B017688587D5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94C0-7D8E-488C-9916-D5CA80BFF1C8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61A09-D18A-4441-862C-71242DA0583F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3000"/>
              </a:spcBef>
              <a:defRPr/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2585-BB7C-42BB-AB6E-26B5E415F42F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B364C-892A-4F53-B4EF-8063B4BBF8A2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spcBef>
                <a:spcPts val="3000"/>
              </a:spcBef>
              <a:spcAft>
                <a:spcPts val="200"/>
              </a:spcAf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spcBef>
                <a:spcPts val="300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FB00-F83A-42B3-8D5B-E7FC28C7A8F6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spcBef>
                <a:spcPts val="30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B319D-F60D-460B-8F53-6D5994CEA0FE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D346-B26F-40E5-9BE0-F913C92FCCCE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2C836-0512-4481-BA56-D96557C81F53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340A-0BD8-4087-82B8-560940639070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AF21-8608-453B-907C-93E944DC57B4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69FCBB6-6D21-4CBE-ACE7-C6CD46E2E1BA}" type="datetime1">
              <a:rPr lang="en-US" smtClean="0"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0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52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23406" r="-6104" b="-8996"/>
          <a:stretch/>
        </p:blipFill>
        <p:spPr>
          <a:xfrm>
            <a:off x="0" y="-1"/>
            <a:ext cx="12988682" cy="76485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8041" y="1295399"/>
            <a:ext cx="8650409" cy="4462760"/>
          </a:xfrm>
          <a:prstGeom prst="rect">
            <a:avLst/>
          </a:prstGeom>
          <a:solidFill>
            <a:srgbClr val="29241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7200" dirty="0" smtClean="0"/>
              <a:t>Cracking the Mysteries of the Universe</a:t>
            </a:r>
          </a:p>
          <a:p>
            <a:pPr algn="ctr"/>
            <a:endParaRPr lang="en-AU" sz="2000" dirty="0"/>
          </a:p>
          <a:p>
            <a:pPr algn="ctr"/>
            <a:r>
              <a:rPr lang="en-AU" sz="2400" dirty="0" smtClean="0"/>
              <a:t>Dr Janie K. Hoormann</a:t>
            </a:r>
          </a:p>
          <a:p>
            <a:pPr algn="ctr"/>
            <a:r>
              <a:rPr lang="en-AU" sz="2400" dirty="0" smtClean="0"/>
              <a:t>University of Queensland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09804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Strong Gravitational Fields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 smtClean="0"/>
              <a:t>Black Holes</a:t>
            </a:r>
          </a:p>
          <a:p>
            <a:pPr lvl="1"/>
            <a:r>
              <a:rPr lang="en-AU" dirty="0" smtClean="0"/>
              <a:t>Form when massive star collapses</a:t>
            </a:r>
          </a:p>
          <a:p>
            <a:pPr lvl="1"/>
            <a:r>
              <a:rPr lang="en-AU" dirty="0" smtClean="0"/>
              <a:t>Gravity so strong light can’t escape</a:t>
            </a:r>
          </a:p>
          <a:p>
            <a:r>
              <a:rPr lang="en-AU" dirty="0" smtClean="0"/>
              <a:t>Neutron Stars</a:t>
            </a:r>
          </a:p>
          <a:p>
            <a:pPr lvl="1"/>
            <a:r>
              <a:rPr lang="en-AU" dirty="0" smtClean="0"/>
              <a:t>Collapsed core of stars</a:t>
            </a:r>
          </a:p>
          <a:p>
            <a:pPr lvl="1"/>
            <a:r>
              <a:rPr lang="en-AU" dirty="0" smtClean="0"/>
              <a:t>Gravitational fields 10</a:t>
            </a:r>
            <a:r>
              <a:rPr lang="en-AU" baseline="30000" dirty="0" smtClean="0"/>
              <a:t>11</a:t>
            </a:r>
            <a:r>
              <a:rPr lang="en-AU" dirty="0" smtClean="0"/>
              <a:t> times stronger than on Earth</a:t>
            </a:r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53" y="2683988"/>
            <a:ext cx="4716000" cy="2640960"/>
          </a:xfrm>
        </p:spPr>
      </p:pic>
    </p:spTree>
    <p:extLst>
      <p:ext uri="{BB962C8B-B14F-4D97-AF65-F5344CB8AC3E}">
        <p14:creationId xmlns:p14="http://schemas.microsoft.com/office/powerpoint/2010/main" val="363327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13" y="726273"/>
            <a:ext cx="9610773" cy="560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GR Outside Our Solar System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2233428"/>
            <a:ext cx="4608000" cy="342016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AU" dirty="0" smtClean="0"/>
              <a:t>Look at the </a:t>
            </a:r>
            <a:r>
              <a:rPr lang="en-AU" dirty="0" err="1" smtClean="0"/>
              <a:t>Hulse</a:t>
            </a:r>
            <a:r>
              <a:rPr lang="en-AU" dirty="0" smtClean="0"/>
              <a:t>-Taylor binary pulsar</a:t>
            </a:r>
            <a:endParaRPr lang="en-AU" sz="1100" dirty="0"/>
          </a:p>
          <a:p>
            <a:pPr>
              <a:spcAft>
                <a:spcPts val="1200"/>
              </a:spcAft>
            </a:pPr>
            <a:r>
              <a:rPr lang="en-AU" dirty="0" smtClean="0"/>
              <a:t>Orbits decay over time</a:t>
            </a:r>
          </a:p>
          <a:p>
            <a:pPr>
              <a:spcAft>
                <a:spcPts val="1200"/>
              </a:spcAft>
            </a:pPr>
            <a:r>
              <a:rPr lang="en-AU" dirty="0" smtClean="0"/>
              <a:t>Energy carried away by gravitational waves</a:t>
            </a:r>
          </a:p>
          <a:p>
            <a:pPr>
              <a:spcAft>
                <a:spcPts val="1200"/>
              </a:spcAft>
            </a:pPr>
            <a:r>
              <a:rPr lang="en-AU" dirty="0" smtClean="0"/>
              <a:t>1</a:t>
            </a:r>
            <a:r>
              <a:rPr lang="en-AU" baseline="30000" dirty="0" smtClean="0"/>
              <a:t>st</a:t>
            </a:r>
            <a:r>
              <a:rPr lang="en-AU" dirty="0" smtClean="0"/>
              <a:t> indirect detection of GWs!</a:t>
            </a:r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Gravitational Waves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Can propagate as ripples in spacetime</a:t>
            </a:r>
          </a:p>
          <a:p>
            <a:r>
              <a:rPr lang="en-AU" dirty="0" smtClean="0"/>
              <a:t>Detectable in dense binary star systems </a:t>
            </a:r>
          </a:p>
          <a:p>
            <a:pPr lvl="1"/>
            <a:r>
              <a:rPr lang="en-AU" dirty="0" smtClean="0"/>
              <a:t>White dwarfs</a:t>
            </a:r>
          </a:p>
          <a:p>
            <a:pPr lvl="1"/>
            <a:r>
              <a:rPr lang="en-AU" dirty="0" smtClean="0"/>
              <a:t>Neutron stars</a:t>
            </a:r>
          </a:p>
          <a:p>
            <a:pPr lvl="1"/>
            <a:r>
              <a:rPr lang="en-AU" dirty="0" smtClean="0"/>
              <a:t>Black holes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36" y="2457307"/>
            <a:ext cx="5220000" cy="293471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LIGO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022139"/>
            <a:ext cx="4644000" cy="383903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AU" dirty="0" smtClean="0"/>
              <a:t>Laser Interferometer Gravitational Wave Observatory</a:t>
            </a:r>
          </a:p>
          <a:p>
            <a:r>
              <a:rPr lang="en-AU" dirty="0" smtClean="0"/>
              <a:t>Beam split down two arms</a:t>
            </a:r>
          </a:p>
          <a:p>
            <a:pPr lvl="1"/>
            <a:r>
              <a:rPr lang="en-AU" dirty="0" smtClean="0"/>
              <a:t>If GW present the length of the arm will shrink</a:t>
            </a:r>
          </a:p>
          <a:p>
            <a:r>
              <a:rPr lang="en-AU" dirty="0" smtClean="0"/>
              <a:t>2 locations in Washington and Louisiana USA</a:t>
            </a:r>
          </a:p>
          <a:p>
            <a:pPr lvl="1"/>
            <a:r>
              <a:rPr lang="en-AU" dirty="0" smtClean="0"/>
              <a:t>More locations being planned</a:t>
            </a:r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GW Detections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3 confirmed detections so far</a:t>
            </a:r>
            <a:endParaRPr lang="en-AU" dirty="0"/>
          </a:p>
          <a:p>
            <a:r>
              <a:rPr lang="en-AU" dirty="0" smtClean="0"/>
              <a:t>All results of two black holes merging</a:t>
            </a:r>
          </a:p>
          <a:p>
            <a:r>
              <a:rPr lang="en-AU" dirty="0" smtClean="0"/>
              <a:t>Turns out the black holes are bigger than we expected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636" y="2036156"/>
            <a:ext cx="5292000" cy="36613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0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23418" r="71" b="-1046"/>
          <a:stretch/>
        </p:blipFill>
        <p:spPr>
          <a:xfrm>
            <a:off x="-12000" y="11603"/>
            <a:ext cx="12204000" cy="6946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657671"/>
            <a:ext cx="12207240" cy="1200329"/>
          </a:xfrm>
          <a:prstGeom prst="rect">
            <a:avLst/>
          </a:prstGeom>
          <a:solidFill>
            <a:srgbClr val="262626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AU" sz="7200" dirty="0" smtClean="0"/>
              <a:t> Dark Matter</a:t>
            </a:r>
            <a:endParaRPr lang="en-AU" sz="7200" dirty="0"/>
          </a:p>
        </p:txBody>
      </p:sp>
    </p:spTree>
    <p:extLst>
      <p:ext uri="{BB962C8B-B14F-4D97-AF65-F5344CB8AC3E}">
        <p14:creationId xmlns:p14="http://schemas.microsoft.com/office/powerpoint/2010/main" val="345371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Dark Matter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AU" dirty="0"/>
              <a:t>“</a:t>
            </a:r>
            <a:r>
              <a:rPr lang="en-AU" dirty="0" err="1"/>
              <a:t>Dunkle</a:t>
            </a:r>
            <a:r>
              <a:rPr lang="en-AU" dirty="0"/>
              <a:t> </a:t>
            </a:r>
            <a:r>
              <a:rPr lang="en-AU" dirty="0" err="1"/>
              <a:t>Materie</a:t>
            </a:r>
            <a:r>
              <a:rPr lang="en-AU" dirty="0"/>
              <a:t>” coined by Swiss astronomer Fritz </a:t>
            </a:r>
            <a:r>
              <a:rPr lang="en-AU" dirty="0" err="1"/>
              <a:t>Zwicky</a:t>
            </a:r>
            <a:endParaRPr lang="en-AU" dirty="0"/>
          </a:p>
          <a:p>
            <a:r>
              <a:rPr lang="en-AU" dirty="0"/>
              <a:t>Coma galaxy </a:t>
            </a:r>
            <a:r>
              <a:rPr lang="en-AU" dirty="0" smtClean="0"/>
              <a:t>cluster</a:t>
            </a:r>
          </a:p>
          <a:p>
            <a:pPr lvl="1"/>
            <a:r>
              <a:rPr lang="en-AU" dirty="0"/>
              <a:t>Looks to have a mass 400 times greater than </a:t>
            </a:r>
            <a:r>
              <a:rPr lang="en-AU" dirty="0" smtClean="0"/>
              <a:t>expected</a:t>
            </a:r>
          </a:p>
          <a:p>
            <a:r>
              <a:rPr lang="en-AU" dirty="0" smtClean="0"/>
              <a:t>Proposed that the mass came from matter we couldn’t see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1354015"/>
            <a:ext cx="5400000" cy="4689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6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Galaxy Rotation Curves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2044" r="1387" b="2593"/>
          <a:stretch/>
        </p:blipFill>
        <p:spPr>
          <a:xfrm>
            <a:off x="304800" y="2342606"/>
            <a:ext cx="5721531" cy="373597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 smtClean="0"/>
              <a:t>Studied by Vera Rubin and Kent Ford</a:t>
            </a:r>
          </a:p>
          <a:p>
            <a:r>
              <a:rPr lang="en-AU" dirty="0" smtClean="0"/>
              <a:t>Velocity of gas is larger than expected</a:t>
            </a:r>
          </a:p>
          <a:p>
            <a:r>
              <a:rPr lang="en-AU" dirty="0" smtClean="0"/>
              <a:t>Could only happen if there was more matter present than observed</a:t>
            </a:r>
          </a:p>
          <a:p>
            <a:r>
              <a:rPr lang="en-AU" dirty="0" smtClean="0"/>
              <a:t>Around 21% of the total contents in the universe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Particles?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659086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Weakly interacting massive particles </a:t>
            </a:r>
          </a:p>
          <a:p>
            <a:pPr lvl="1"/>
            <a:r>
              <a:rPr lang="en-AU" dirty="0" smtClean="0"/>
              <a:t>WIMPs</a:t>
            </a:r>
          </a:p>
          <a:p>
            <a:r>
              <a:rPr lang="en-AU" dirty="0" smtClean="0"/>
              <a:t>Direct Detection </a:t>
            </a:r>
          </a:p>
          <a:p>
            <a:pPr lvl="1"/>
            <a:r>
              <a:rPr lang="en-AU" dirty="0" smtClean="0"/>
              <a:t>detect DM particles travelling through earth</a:t>
            </a:r>
          </a:p>
          <a:p>
            <a:r>
              <a:rPr lang="en-AU" dirty="0" smtClean="0"/>
              <a:t>Indirect Detection </a:t>
            </a:r>
          </a:p>
          <a:p>
            <a:pPr lvl="1"/>
            <a:r>
              <a:rPr lang="en-AU" dirty="0" smtClean="0"/>
              <a:t>Look for particles in space</a:t>
            </a:r>
          </a:p>
          <a:p>
            <a:r>
              <a:rPr lang="en-AU" dirty="0" smtClean="0"/>
              <a:t>Colliders </a:t>
            </a:r>
          </a:p>
          <a:p>
            <a:pPr lvl="1"/>
            <a:r>
              <a:rPr lang="en-AU" dirty="0" smtClean="0"/>
              <a:t> made in the lab</a:t>
            </a:r>
          </a:p>
          <a:p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2220686"/>
            <a:ext cx="5066878" cy="329893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1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34162" y="3848100"/>
            <a:ext cx="10420350" cy="952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885825" y="3429000"/>
            <a:ext cx="9525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736347" y="3848098"/>
            <a:ext cx="9525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0184" y="3439200"/>
            <a:ext cx="9525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3864143" y="3861841"/>
            <a:ext cx="9525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070219" y="3445325"/>
            <a:ext cx="9525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960336" y="3886875"/>
            <a:ext cx="9525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861511" y="3445325"/>
            <a:ext cx="9525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815058" y="3848098"/>
            <a:ext cx="9525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721058" y="3445325"/>
            <a:ext cx="9525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9592200" y="3873952"/>
            <a:ext cx="9525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0482393" y="3445327"/>
            <a:ext cx="9525" cy="428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1547" y="2753419"/>
            <a:ext cx="13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16c BCE: flat earth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4315500"/>
            <a:ext cx="148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4c BCE: Earth at the centre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002536" y="2682179"/>
            <a:ext cx="1344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5-11c CE: Sun at the centre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3111131" y="4088264"/>
            <a:ext cx="2076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1543: Copernicus’s heliocentric model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4149166" y="2507370"/>
            <a:ext cx="1811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1837: Bessel et al. measure distance to stars</a:t>
            </a:r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5205938" y="4076153"/>
            <a:ext cx="1683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1905: Einstein’s theory of Special Relativity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6108192" y="2499048"/>
            <a:ext cx="2028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1915: Einstein’s theory of general </a:t>
            </a:r>
            <a:r>
              <a:rPr lang="en-AU" dirty="0"/>
              <a:t>r</a:t>
            </a:r>
            <a:r>
              <a:rPr lang="en-AU" dirty="0" smtClean="0"/>
              <a:t>elativity</a:t>
            </a:r>
            <a:endParaRPr lang="en-AU" dirty="0"/>
          </a:p>
        </p:txBody>
      </p:sp>
      <p:sp>
        <p:nvSpPr>
          <p:cNvPr id="23" name="TextBox 22"/>
          <p:cNvSpPr txBox="1"/>
          <p:nvPr/>
        </p:nvSpPr>
        <p:spPr>
          <a:xfrm>
            <a:off x="7089398" y="4260398"/>
            <a:ext cx="144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1917-1922: Theorise universe is expanding</a:t>
            </a:r>
            <a:endParaRPr lang="en-AU" dirty="0"/>
          </a:p>
        </p:txBody>
      </p:sp>
      <p:sp>
        <p:nvSpPr>
          <p:cNvPr id="24" name="TextBox 23"/>
          <p:cNvSpPr txBox="1"/>
          <p:nvPr/>
        </p:nvSpPr>
        <p:spPr>
          <a:xfrm>
            <a:off x="8174777" y="2534920"/>
            <a:ext cx="1704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1929: Hubble measures expansion</a:t>
            </a:r>
            <a:endParaRPr lang="en-AU" dirty="0"/>
          </a:p>
        </p:txBody>
      </p:sp>
      <p:sp>
        <p:nvSpPr>
          <p:cNvPr id="25" name="TextBox 24"/>
          <p:cNvSpPr txBox="1"/>
          <p:nvPr/>
        </p:nvSpPr>
        <p:spPr>
          <a:xfrm>
            <a:off x="8839200" y="4365263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1933: Dark matter in the Coma cluster</a:t>
            </a:r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9917512" y="2534920"/>
            <a:ext cx="1918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1970: Dark matter in galaxies</a:t>
            </a:r>
            <a:endParaRPr lang="en-AU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1191844" y="-62567"/>
            <a:ext cx="9692640" cy="1325562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Timeline of Cosmological Discoveries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602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8" grpId="0"/>
      <p:bldP spid="19" grpId="0"/>
      <p:bldP spid="20" grpId="0"/>
      <p:bldP spid="21" grpId="0"/>
      <p:bldP spid="22" grpId="0"/>
      <p:bldP spid="22" grpId="1"/>
      <p:bldP spid="23" grpId="0"/>
      <p:bldP spid="24" grpId="0"/>
      <p:bldP spid="24" grpId="1"/>
      <p:bldP spid="25" grpId="0"/>
      <p:bldP spid="26" grpId="0"/>
      <p:bldP spid="2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MACHOs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AU" dirty="0" smtClean="0"/>
              <a:t>Massive Astrophysical Compact Halo Objects</a:t>
            </a:r>
          </a:p>
          <a:p>
            <a:r>
              <a:rPr lang="en-AU" dirty="0" smtClean="0"/>
              <a:t>Potentially black holes 10s times more massive than the sun</a:t>
            </a:r>
          </a:p>
          <a:p>
            <a:pPr lvl="1"/>
            <a:r>
              <a:rPr lang="en-AU" dirty="0" smtClean="0"/>
              <a:t>First observations of such black holes made with LIGO</a:t>
            </a:r>
          </a:p>
          <a:p>
            <a:r>
              <a:rPr lang="en-AU" dirty="0" smtClean="0"/>
              <a:t>Observed using gravitational lensing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929" y="1586819"/>
            <a:ext cx="5544000" cy="428399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t="3855" r="213" b="12204"/>
          <a:stretch/>
        </p:blipFill>
        <p:spPr>
          <a:xfrm>
            <a:off x="-15241" y="0"/>
            <a:ext cx="12207240" cy="6826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8" y="5666380"/>
            <a:ext cx="12192001" cy="1200329"/>
          </a:xfrm>
          <a:prstGeom prst="rect">
            <a:avLst/>
          </a:prstGeom>
          <a:solidFill>
            <a:srgbClr val="262626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AU" sz="7200" dirty="0" smtClean="0"/>
              <a:t> Dark Energy</a:t>
            </a:r>
            <a:endParaRPr lang="en-AU" sz="7200" dirty="0"/>
          </a:p>
        </p:txBody>
      </p:sp>
    </p:spTree>
    <p:extLst>
      <p:ext uri="{BB962C8B-B14F-4D97-AF65-F5344CB8AC3E}">
        <p14:creationId xmlns:p14="http://schemas.microsoft.com/office/powerpoint/2010/main" val="2110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Expanding Universe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92" y="2179945"/>
            <a:ext cx="5076000" cy="364904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 smtClean="0"/>
              <a:t>Hubble saw that the universe was expanding by looking at the motion of galaxies</a:t>
            </a:r>
          </a:p>
          <a:p>
            <a:r>
              <a:rPr lang="en-AU" dirty="0" smtClean="0"/>
              <a:t>Provided solution to </a:t>
            </a:r>
            <a:r>
              <a:rPr lang="en-AU" dirty="0" err="1" smtClean="0"/>
              <a:t>Olbers’s</a:t>
            </a:r>
            <a:r>
              <a:rPr lang="en-AU" dirty="0" smtClean="0"/>
              <a:t> paradox </a:t>
            </a:r>
          </a:p>
          <a:p>
            <a:r>
              <a:rPr lang="en-AU" dirty="0" smtClean="0"/>
              <a:t>The expansion is accelerating!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Accelerating Expansion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AU" dirty="0" smtClean="0"/>
              <a:t>Use supernova as standard candles</a:t>
            </a:r>
          </a:p>
          <a:p>
            <a:pPr lvl="1"/>
            <a:r>
              <a:rPr lang="en-AU" dirty="0" smtClean="0"/>
              <a:t>Allows us to measure distance to distant galaxies</a:t>
            </a:r>
          </a:p>
          <a:p>
            <a:r>
              <a:rPr lang="en-AU" dirty="0" smtClean="0"/>
              <a:t>The expansion of the universe causes this light to be redshifted</a:t>
            </a:r>
          </a:p>
          <a:p>
            <a:r>
              <a:rPr lang="en-AU" dirty="0" smtClean="0"/>
              <a:t>Also use baryonic acoustic oscillations</a:t>
            </a:r>
          </a:p>
          <a:p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40" y="2072644"/>
            <a:ext cx="5688000" cy="320000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3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403" r="1143" b="1902"/>
          <a:stretch/>
        </p:blipFill>
        <p:spPr>
          <a:xfrm>
            <a:off x="757646" y="574766"/>
            <a:ext cx="10006148" cy="575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Dark Energy?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Cosmological Constant</a:t>
            </a:r>
          </a:p>
          <a:p>
            <a:pPr lvl="1"/>
            <a:r>
              <a:rPr lang="en-AU" dirty="0" smtClean="0"/>
              <a:t>Einstein’s biggest blunder</a:t>
            </a:r>
          </a:p>
          <a:p>
            <a:r>
              <a:rPr lang="en-AU" dirty="0" smtClean="0"/>
              <a:t>Vacuum Energy</a:t>
            </a:r>
          </a:p>
          <a:p>
            <a:pPr lvl="1"/>
            <a:r>
              <a:rPr lang="en-AU" dirty="0" smtClean="0"/>
              <a:t>Quantum field theory predicts it 10</a:t>
            </a:r>
            <a:r>
              <a:rPr lang="en-AU" baseline="30000" dirty="0" smtClean="0"/>
              <a:t>100</a:t>
            </a:r>
            <a:r>
              <a:rPr lang="en-AU" dirty="0" smtClean="0"/>
              <a:t> too big</a:t>
            </a:r>
          </a:p>
          <a:p>
            <a:r>
              <a:rPr lang="en-AU" dirty="0" smtClean="0"/>
              <a:t>Maybe we need to rethink our theory of gravity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67" y="2499359"/>
            <a:ext cx="5616000" cy="2808000"/>
          </a:xfrm>
          <a:prstGeom prst="ellipse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7" r="148" b="16302"/>
          <a:stretch/>
        </p:blipFill>
        <p:spPr>
          <a:xfrm>
            <a:off x="-1" y="0"/>
            <a:ext cx="1246990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657671"/>
            <a:ext cx="12469906" cy="1200329"/>
          </a:xfrm>
          <a:prstGeom prst="rect">
            <a:avLst/>
          </a:prstGeom>
          <a:solidFill>
            <a:srgbClr val="453C29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AU" sz="7200" dirty="0" smtClean="0"/>
              <a:t>Cosmology in Australia</a:t>
            </a:r>
            <a:endParaRPr lang="en-AU" sz="7200" dirty="0"/>
          </a:p>
        </p:txBody>
      </p:sp>
    </p:spTree>
    <p:extLst>
      <p:ext uri="{BB962C8B-B14F-4D97-AF65-F5344CB8AC3E}">
        <p14:creationId xmlns:p14="http://schemas.microsoft.com/office/powerpoint/2010/main" val="984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Square Kilometre Array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Located in Australia and South Africa</a:t>
            </a:r>
          </a:p>
          <a:p>
            <a:pPr lvl="1"/>
            <a:r>
              <a:rPr lang="en-AU" dirty="0" smtClean="0"/>
              <a:t>Uses thousands of antenna 1000s of km apart</a:t>
            </a:r>
          </a:p>
          <a:p>
            <a:pPr lvl="1"/>
            <a:r>
              <a:rPr lang="en-AU" dirty="0" smtClean="0"/>
              <a:t>First light in 2020</a:t>
            </a:r>
          </a:p>
          <a:p>
            <a:r>
              <a:rPr lang="en-AU" dirty="0" smtClean="0"/>
              <a:t>Generate 160 TB of data a second</a:t>
            </a:r>
          </a:p>
          <a:p>
            <a:pPr lvl="1"/>
            <a:r>
              <a:rPr lang="en-AU" dirty="0" smtClean="0"/>
              <a:t>More than 35,000 DVDs/sec!</a:t>
            </a:r>
          </a:p>
          <a:p>
            <a:r>
              <a:rPr lang="en-AU" dirty="0" smtClean="0"/>
              <a:t>Map billions of galaxies out the observable edge of the universe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40" y="2151531"/>
            <a:ext cx="5198791" cy="292570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1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SkyMapper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1" r="14419"/>
          <a:stretch/>
        </p:blipFill>
        <p:spPr>
          <a:xfrm>
            <a:off x="914399" y="1828800"/>
            <a:ext cx="5056095" cy="399939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1.35m wide optical telescope at Siding Springs Observatory</a:t>
            </a:r>
          </a:p>
          <a:p>
            <a:r>
              <a:rPr lang="en-AU" dirty="0"/>
              <a:t>Images the entire southern sky multiple times</a:t>
            </a:r>
          </a:p>
          <a:p>
            <a:r>
              <a:rPr lang="en-AU" dirty="0"/>
              <a:t>Search for supernova to study the expansion of the universe</a:t>
            </a:r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6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Australian Dark Energy Survey	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Australian arm of the Dark Energy Survey</a:t>
            </a:r>
          </a:p>
          <a:p>
            <a:r>
              <a:rPr lang="en-AU" dirty="0" smtClean="0"/>
              <a:t>Uses the Anglo Australia Telescope </a:t>
            </a:r>
          </a:p>
          <a:p>
            <a:pPr lvl="1"/>
            <a:r>
              <a:rPr lang="en-AU" dirty="0" smtClean="0"/>
              <a:t>4m optical telescope</a:t>
            </a:r>
          </a:p>
          <a:p>
            <a:r>
              <a:rPr lang="en-AU" dirty="0" smtClean="0"/>
              <a:t>Measures the distances to supernova host galaxies and the mass of black holes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12" y="1966663"/>
            <a:ext cx="5148000" cy="3861000"/>
          </a:xfrm>
        </p:spPr>
      </p:pic>
    </p:spTree>
    <p:extLst>
      <p:ext uri="{BB962C8B-B14F-4D97-AF65-F5344CB8AC3E}">
        <p14:creationId xmlns:p14="http://schemas.microsoft.com/office/powerpoint/2010/main" val="49138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" r="7063" b="9206"/>
          <a:stretch/>
        </p:blipFill>
        <p:spPr>
          <a:xfrm>
            <a:off x="0" y="18723"/>
            <a:ext cx="12207240" cy="68392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40183" y="2081349"/>
            <a:ext cx="505097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1" y="5657671"/>
            <a:ext cx="12207240" cy="1200329"/>
          </a:xfrm>
          <a:prstGeom prst="rect">
            <a:avLst/>
          </a:prstGeom>
          <a:solidFill>
            <a:srgbClr val="453C29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AU" sz="7200" dirty="0" smtClean="0"/>
              <a:t> General Relativity</a:t>
            </a:r>
            <a:endParaRPr lang="en-AU" sz="7200" dirty="0"/>
          </a:p>
        </p:txBody>
      </p:sp>
    </p:spTree>
    <p:extLst>
      <p:ext uri="{BB962C8B-B14F-4D97-AF65-F5344CB8AC3E}">
        <p14:creationId xmlns:p14="http://schemas.microsoft.com/office/powerpoint/2010/main" val="162227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" t="10961" r="-143" b="9374"/>
          <a:stretch/>
        </p:blipFill>
        <p:spPr>
          <a:xfrm>
            <a:off x="0" y="0"/>
            <a:ext cx="12207240" cy="6888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94217"/>
            <a:ext cx="12207240" cy="1994262"/>
          </a:xfrm>
          <a:solidFill>
            <a:srgbClr val="5F5F5F">
              <a:alpha val="40000"/>
            </a:srgbClr>
          </a:solidFill>
        </p:spPr>
        <p:txBody>
          <a:bodyPr/>
          <a:lstStyle/>
          <a:p>
            <a:r>
              <a:rPr lang="en-AU" dirty="0" smtClean="0"/>
              <a:t>Thank you!</a:t>
            </a: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Questions?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5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Special Relativity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92" y="2384468"/>
            <a:ext cx="4320000" cy="323999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Introduces spacetime</a:t>
            </a:r>
            <a:endParaRPr lang="en-AU" dirty="0"/>
          </a:p>
          <a:p>
            <a:r>
              <a:rPr lang="en-AU" dirty="0" smtClean="0"/>
              <a:t>Two postulates</a:t>
            </a:r>
          </a:p>
          <a:p>
            <a:pPr lvl="1"/>
            <a:r>
              <a:rPr lang="en-AU" dirty="0" smtClean="0"/>
              <a:t>Laws of physics same in any non-accelerating reference frame</a:t>
            </a:r>
          </a:p>
          <a:p>
            <a:pPr lvl="1"/>
            <a:r>
              <a:rPr lang="en-AU" dirty="0" smtClean="0"/>
              <a:t>Speed of light is constant</a:t>
            </a:r>
          </a:p>
          <a:p>
            <a:r>
              <a:rPr lang="en-AU" dirty="0" smtClean="0"/>
              <a:t>Predicts length contraction, time dilation, …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6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General Relativity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36" y="2284303"/>
            <a:ext cx="5148000" cy="317728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1994263"/>
            <a:ext cx="4480560" cy="4351337"/>
          </a:xfrm>
        </p:spPr>
        <p:txBody>
          <a:bodyPr/>
          <a:lstStyle/>
          <a:p>
            <a:r>
              <a:rPr lang="en-AU" dirty="0" smtClean="0"/>
              <a:t>Gravity is caused by the warping of spacetime</a:t>
            </a:r>
          </a:p>
          <a:p>
            <a:r>
              <a:rPr lang="en-AU" dirty="0" smtClean="0"/>
              <a:t>The more spacetime warps the stronger the gravitational field</a:t>
            </a:r>
          </a:p>
          <a:p>
            <a:r>
              <a:rPr lang="en-AU" dirty="0" smtClean="0"/>
              <a:t>Many predictions to test!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7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Testing General Relativity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4990882" cy="4351337"/>
          </a:xfrm>
        </p:spPr>
        <p:txBody>
          <a:bodyPr/>
          <a:lstStyle/>
          <a:p>
            <a:r>
              <a:rPr lang="en-AU" dirty="0" smtClean="0"/>
              <a:t>GR made many predictions</a:t>
            </a:r>
          </a:p>
          <a:p>
            <a:pPr lvl="1"/>
            <a:r>
              <a:rPr lang="en-AU" dirty="0" smtClean="0"/>
              <a:t>Time delay</a:t>
            </a:r>
          </a:p>
          <a:p>
            <a:pPr lvl="1"/>
            <a:r>
              <a:rPr lang="en-AU" dirty="0" smtClean="0"/>
              <a:t>Light bending</a:t>
            </a:r>
          </a:p>
          <a:p>
            <a:pPr lvl="1"/>
            <a:r>
              <a:rPr lang="en-AU" dirty="0" smtClean="0"/>
              <a:t>Precession of the perihelion of Mercury</a:t>
            </a:r>
          </a:p>
          <a:p>
            <a:pPr lvl="1"/>
            <a:r>
              <a:rPr lang="en-AU" dirty="0" smtClean="0"/>
              <a:t>Gravitational Waves</a:t>
            </a:r>
          </a:p>
          <a:p>
            <a:pPr lvl="1"/>
            <a:r>
              <a:rPr lang="en-AU" dirty="0"/>
              <a:t>a</a:t>
            </a:r>
            <a:r>
              <a:rPr lang="en-AU" dirty="0" smtClean="0"/>
              <a:t>nd more!</a:t>
            </a:r>
          </a:p>
          <a:p>
            <a:r>
              <a:rPr lang="en-AU" dirty="0" smtClean="0"/>
              <a:t>Many of these are testable in our solar system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87074" y="5338624"/>
            <a:ext cx="4371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"No amount of experimentation can ever prove me right; a single experiment can prove me wrong</a:t>
            </a:r>
            <a:r>
              <a:rPr lang="en-US" b="1" dirty="0" smtClean="0"/>
              <a:t>”</a:t>
            </a:r>
          </a:p>
          <a:p>
            <a:r>
              <a:rPr lang="en-US" b="1" dirty="0" smtClean="0"/>
              <a:t> – Albert Einstein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" t="2582" r="1796" b="2128"/>
          <a:stretch/>
        </p:blipFill>
        <p:spPr>
          <a:xfrm>
            <a:off x="7437120" y="1902221"/>
            <a:ext cx="2412000" cy="34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Bending of Light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93" y="2084636"/>
            <a:ext cx="4464000" cy="356004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 smtClean="0"/>
              <a:t>Light gets bent by curved spacetime</a:t>
            </a:r>
          </a:p>
          <a:p>
            <a:r>
              <a:rPr lang="en-AU" dirty="0" smtClean="0"/>
              <a:t>Stars can appear to come from a different direction</a:t>
            </a:r>
          </a:p>
          <a:p>
            <a:r>
              <a:rPr lang="en-AU" dirty="0" smtClean="0"/>
              <a:t>First tested with Eddington’s solar eclipse experiment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Gravitational Time </a:t>
            </a:r>
            <a:r>
              <a:rPr lang="en-AU" dirty="0" smtClean="0"/>
              <a:t>Delay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Time moves slower in stronger gravitational fields</a:t>
            </a:r>
          </a:p>
          <a:p>
            <a:r>
              <a:rPr lang="en-AU" dirty="0" smtClean="0"/>
              <a:t>Tested by bouncing radar signals off of Mercury and Venus</a:t>
            </a:r>
          </a:p>
          <a:p>
            <a:r>
              <a:rPr lang="en-AU" dirty="0" smtClean="0"/>
              <a:t>Needed to make GPS satellites accurate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43" y="2029097"/>
            <a:ext cx="4237661" cy="3816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9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Precession of the Perihelion of Mercury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Measure point of closest approach to the sun</a:t>
            </a:r>
            <a:endParaRPr lang="en-AU" dirty="0" smtClean="0"/>
          </a:p>
          <a:p>
            <a:r>
              <a:rPr lang="en-AU" dirty="0" smtClean="0"/>
              <a:t>Observed value off from classical theoretical values by 0.012 </a:t>
            </a:r>
            <a:r>
              <a:rPr lang="en-AU" dirty="0" err="1" smtClean="0"/>
              <a:t>deg</a:t>
            </a:r>
            <a:r>
              <a:rPr lang="en-AU" dirty="0" smtClean="0"/>
              <a:t>/century</a:t>
            </a:r>
          </a:p>
          <a:p>
            <a:r>
              <a:rPr lang="en-AU" dirty="0" smtClean="0"/>
              <a:t>GR fixed this discrepancy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36" y="2196897"/>
            <a:ext cx="3960000" cy="3048962"/>
          </a:xfrm>
        </p:spPr>
      </p:pic>
    </p:spTree>
    <p:extLst>
      <p:ext uri="{BB962C8B-B14F-4D97-AF65-F5344CB8AC3E}">
        <p14:creationId xmlns:p14="http://schemas.microsoft.com/office/powerpoint/2010/main" val="39791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787</TotalTime>
  <Words>772</Words>
  <Application>Microsoft Office PowerPoint</Application>
  <PresentationFormat>Widescreen</PresentationFormat>
  <Paragraphs>164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Schoolbook</vt:lpstr>
      <vt:lpstr>Wingdings 2</vt:lpstr>
      <vt:lpstr>View</vt:lpstr>
      <vt:lpstr>PowerPoint Presentation</vt:lpstr>
      <vt:lpstr>Timeline of Cosmological Discoveries</vt:lpstr>
      <vt:lpstr>PowerPoint Presentation</vt:lpstr>
      <vt:lpstr>Special Relativity</vt:lpstr>
      <vt:lpstr>General Relativity</vt:lpstr>
      <vt:lpstr>Testing General Relativity</vt:lpstr>
      <vt:lpstr>Bending of Light</vt:lpstr>
      <vt:lpstr>Gravitational Time Delay</vt:lpstr>
      <vt:lpstr>Precession of the Perihelion of Mercury</vt:lpstr>
      <vt:lpstr>Strong Gravitational Fields</vt:lpstr>
      <vt:lpstr>PowerPoint Presentation</vt:lpstr>
      <vt:lpstr>GR Outside Our Solar System</vt:lpstr>
      <vt:lpstr>Gravitational Waves</vt:lpstr>
      <vt:lpstr>LIGO</vt:lpstr>
      <vt:lpstr>GW Detections</vt:lpstr>
      <vt:lpstr>PowerPoint Presentation</vt:lpstr>
      <vt:lpstr>Dark Matter</vt:lpstr>
      <vt:lpstr>Galaxy Rotation Curves</vt:lpstr>
      <vt:lpstr>New Particles?</vt:lpstr>
      <vt:lpstr>MACHOs</vt:lpstr>
      <vt:lpstr>PowerPoint Presentation</vt:lpstr>
      <vt:lpstr>The Expanding Universe</vt:lpstr>
      <vt:lpstr>Accelerating Expansion</vt:lpstr>
      <vt:lpstr>PowerPoint Presentation</vt:lpstr>
      <vt:lpstr>What is Dark Energy?</vt:lpstr>
      <vt:lpstr>PowerPoint Presentation</vt:lpstr>
      <vt:lpstr>Square Kilometre Array</vt:lpstr>
      <vt:lpstr>SkyMapper</vt:lpstr>
      <vt:lpstr>Australian Dark Energy Survey </vt:lpstr>
      <vt:lpstr>Thank you! Questions?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Janie Hoormann</dc:creator>
  <cp:lastModifiedBy>Janie Hoormann</cp:lastModifiedBy>
  <cp:revision>54</cp:revision>
  <dcterms:created xsi:type="dcterms:W3CDTF">2017-06-13T15:09:07Z</dcterms:created>
  <dcterms:modified xsi:type="dcterms:W3CDTF">2017-07-04T06:49:52Z</dcterms:modified>
</cp:coreProperties>
</file>